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70" r:id="rId4"/>
    <p:sldId id="269" r:id="rId5"/>
    <p:sldId id="271" r:id="rId6"/>
    <p:sldId id="272" r:id="rId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27">
          <p15:clr>
            <a:srgbClr val="A4A3A4"/>
          </p15:clr>
        </p15:guide>
        <p15:guide id="2" pos="5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240"/>
    <a:srgbClr val="AE122D"/>
    <a:srgbClr val="EE3D96"/>
    <a:srgbClr val="0074BC"/>
    <a:srgbClr val="5BCBF5"/>
    <a:srgbClr val="91C848"/>
    <a:srgbClr val="FFA61A"/>
    <a:srgbClr val="9D9F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etel slog 1 – poudarek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88" y="72"/>
      </p:cViewPr>
      <p:guideLst>
        <p:guide orient="horz" pos="527"/>
        <p:guide pos="5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7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3EE8-0B02-4E3E-88EA-8896064D3B2A}" type="datetimeFigureOut">
              <a:rPr lang="sl-SI"/>
              <a:pPr>
                <a:defRPr/>
              </a:pPr>
              <a:t>25.10.2017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B16D5-CC8C-4706-A1FE-F593DCB346F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2BEA9-5223-47B9-93A4-67D942379F84}" type="datetimeFigureOut">
              <a:rPr lang="sl-SI"/>
              <a:pPr>
                <a:defRPr/>
              </a:pPr>
              <a:t>25.10.2017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C98B2-AD27-47BA-87EC-FA58649E3AC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85912-2DA8-4CBD-9A21-4DFEC745292D}" type="datetimeFigureOut">
              <a:rPr lang="sl-SI"/>
              <a:pPr>
                <a:defRPr/>
              </a:pPr>
              <a:t>25.10.2017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F2A74-0C93-4140-A509-C3D889846BA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ocuments\delo\šola\celostna podoba\_SC\obdelave\logotip ŠC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188913"/>
            <a:ext cx="1728788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otnik 7"/>
          <p:cNvSpPr/>
          <p:nvPr userDrawn="1"/>
        </p:nvSpPr>
        <p:spPr>
          <a:xfrm>
            <a:off x="-107950" y="1520825"/>
            <a:ext cx="9251950" cy="107950"/>
          </a:xfrm>
          <a:prstGeom prst="rect">
            <a:avLst/>
          </a:prstGeom>
          <a:solidFill>
            <a:srgbClr val="9D9FA2"/>
          </a:solidFill>
          <a:ln>
            <a:solidFill>
              <a:srgbClr val="9D9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>
                <a:solidFill>
                  <a:srgbClr val="1F3240"/>
                </a:solidFill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>
                <a:solidFill>
                  <a:srgbClr val="1F3240"/>
                </a:solidFill>
              </a:defRPr>
            </a:lvl1pPr>
            <a:lvl2pPr marL="742950" indent="-360000">
              <a:buSzPct val="90000"/>
              <a:buFontTx/>
              <a:buBlip>
                <a:blip r:embed="rId4"/>
              </a:buBlip>
              <a:defRPr>
                <a:solidFill>
                  <a:srgbClr val="1F3240"/>
                </a:solidFill>
              </a:defRPr>
            </a:lvl2pPr>
            <a:lvl3pPr>
              <a:defRPr>
                <a:solidFill>
                  <a:srgbClr val="1F3240"/>
                </a:solidFill>
              </a:defRPr>
            </a:lvl3pPr>
            <a:lvl4pPr>
              <a:defRPr>
                <a:solidFill>
                  <a:srgbClr val="1F3240"/>
                </a:solidFill>
              </a:defRPr>
            </a:lvl4pPr>
            <a:lvl5pPr>
              <a:defRPr>
                <a:solidFill>
                  <a:srgbClr val="1F3240"/>
                </a:solidFill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1AF3-B0E6-4E0F-B403-4963A8247524}" type="datetimeFigureOut">
              <a:rPr lang="sl-SI"/>
              <a:pPr>
                <a:defRPr/>
              </a:pPr>
              <a:t>25.10.2017</a:t>
            </a:fld>
            <a:endParaRPr lang="sl-SI"/>
          </a:p>
        </p:txBody>
      </p:sp>
      <p:sp>
        <p:nvSpPr>
          <p:cNvPr id="7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89464-84A2-4F30-8C6C-8B65F40123F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E7BAC-3617-4D5A-B739-9DEBAAB945A1}" type="datetimeFigureOut">
              <a:rPr lang="sl-SI"/>
              <a:pPr>
                <a:defRPr/>
              </a:pPr>
              <a:t>25.10.2017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86403-AF31-47B0-A930-6AD54E432B5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3BE20-4F40-42B9-94D5-EC36ACBFD5EB}" type="datetimeFigureOut">
              <a:rPr lang="sl-SI"/>
              <a:pPr>
                <a:defRPr/>
              </a:pPr>
              <a:t>25.10.2017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FBCC8-549E-4E82-8242-39078DD3D48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0B7CC-27BE-44A6-83E3-A167FA1C3100}" type="datetimeFigureOut">
              <a:rPr lang="sl-SI"/>
              <a:pPr>
                <a:defRPr/>
              </a:pPr>
              <a:t>25.10.2017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77733-E065-464E-9D66-18160EE94C2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837B7-B256-4E8B-8782-8F45F76788A8}" type="datetimeFigureOut">
              <a:rPr lang="sl-SI"/>
              <a:pPr>
                <a:defRPr/>
              </a:pPr>
              <a:t>25.10.2017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ADFAB-F0CB-4063-9521-845FDFCA630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CBFBE-9053-4CCC-B7DD-19212E2CF0EB}" type="datetimeFigureOut">
              <a:rPr lang="sl-SI"/>
              <a:pPr>
                <a:defRPr/>
              </a:pPr>
              <a:t>25.10.2017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0D39F-135B-4474-BC06-C414DA5B542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5E7AC-726C-4797-BA62-9C25B5AEFA7E}" type="datetimeFigureOut">
              <a:rPr lang="sl-SI"/>
              <a:pPr>
                <a:defRPr/>
              </a:pPr>
              <a:t>25.10.2017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FE329-07AE-4E48-8477-CD3E11EC0CA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42432-F2BA-4300-A541-CF38F6730F58}" type="datetimeFigureOut">
              <a:rPr lang="sl-SI"/>
              <a:pPr>
                <a:defRPr/>
              </a:pPr>
              <a:t>25.10.2017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6A6FE-BB99-4420-9FB0-44863AC16D1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 naslova matrice</a:t>
            </a:r>
          </a:p>
        </p:txBody>
      </p:sp>
      <p:sp>
        <p:nvSpPr>
          <p:cNvPr id="14339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56EB75-4878-4598-9154-D5E152560187}" type="datetimeFigureOut">
              <a:rPr lang="sl-SI"/>
              <a:pPr>
                <a:defRPr/>
              </a:pPr>
              <a:t>25.10.2017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4C7699-D4B4-442A-B98A-0AC18742D51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11" Type="http://schemas.openxmlformats.org/officeDocument/2006/relationships/image" Target="../media/image11.png"/><Relationship Id="rId5" Type="http://schemas.openxmlformats.org/officeDocument/2006/relationships/image" Target="../media/image7.emf"/><Relationship Id="rId10" Type="http://schemas.openxmlformats.org/officeDocument/2006/relationships/image" Target="../media/image4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Naslov 1"/>
          <p:cNvSpPr>
            <a:spLocks noGrp="1"/>
          </p:cNvSpPr>
          <p:nvPr>
            <p:ph type="ctrTitle"/>
          </p:nvPr>
        </p:nvSpPr>
        <p:spPr>
          <a:xfrm>
            <a:off x="611188" y="2924175"/>
            <a:ext cx="7772400" cy="790575"/>
          </a:xfrm>
        </p:spPr>
        <p:txBody>
          <a:bodyPr/>
          <a:lstStyle/>
          <a:p>
            <a:r>
              <a:rPr lang="sl-SI" sz="3600" smtClean="0">
                <a:solidFill>
                  <a:schemeClr val="bg1"/>
                </a:solidFill>
                <a:latin typeface="Arial" charset="0"/>
              </a:rPr>
              <a:t>TRANSLATING PROFESSIONAL </a:t>
            </a:r>
            <a:br>
              <a:rPr lang="sl-SI" sz="3600" smtClean="0">
                <a:solidFill>
                  <a:schemeClr val="bg1"/>
                </a:solidFill>
                <a:latin typeface="Arial" charset="0"/>
              </a:rPr>
            </a:br>
            <a:r>
              <a:rPr lang="sl-SI" sz="3600" smtClean="0">
                <a:solidFill>
                  <a:schemeClr val="bg1"/>
                </a:solidFill>
                <a:latin typeface="Arial" charset="0"/>
              </a:rPr>
              <a:t>TERMINOLOGY AND TEXTS</a:t>
            </a:r>
            <a:endParaRPr lang="sl-SI" sz="3600" smtClean="0">
              <a:solidFill>
                <a:schemeClr val="bg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484438" y="4076700"/>
            <a:ext cx="3798887" cy="865188"/>
          </a:xfrm>
        </p:spPr>
        <p:txBody>
          <a:bodyPr>
            <a:normAutofit fontScale="62500" lnSpcReduction="20000"/>
          </a:bodyPr>
          <a:lstStyle/>
          <a:p>
            <a:r>
              <a:rPr lang="sl-SI" sz="2000" b="1" smtClean="0">
                <a:solidFill>
                  <a:srgbClr val="898989"/>
                </a:solidFill>
                <a:latin typeface="Arial" charset="0"/>
              </a:rPr>
              <a:t>Meta Arnež</a:t>
            </a:r>
          </a:p>
          <a:p>
            <a:endParaRPr lang="sl-SI" sz="2000" b="1" smtClean="0">
              <a:solidFill>
                <a:srgbClr val="898989"/>
              </a:solidFill>
              <a:latin typeface="Arial" charset="0"/>
            </a:endParaRPr>
          </a:p>
          <a:p>
            <a:r>
              <a:rPr lang="sl-SI" sz="2000" smtClean="0">
                <a:solidFill>
                  <a:srgbClr val="898989"/>
                </a:solidFill>
                <a:latin typeface="Arial" charset="0"/>
              </a:rPr>
              <a:t>Šolski center Kranj </a:t>
            </a:r>
          </a:p>
          <a:p>
            <a:r>
              <a:rPr lang="sl-SI" sz="2000" smtClean="0">
                <a:solidFill>
                  <a:srgbClr val="898989"/>
                </a:solidFill>
                <a:latin typeface="Arial" charset="0"/>
              </a:rPr>
              <a:t>Srednja tehniška šola</a:t>
            </a:r>
          </a:p>
        </p:txBody>
      </p:sp>
      <p:pic>
        <p:nvPicPr>
          <p:cNvPr id="103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88913"/>
            <a:ext cx="3198813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1163" y="5705475"/>
            <a:ext cx="141128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5625" y="5705475"/>
            <a:ext cx="8874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17838" y="5705475"/>
            <a:ext cx="900112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35663" y="5705475"/>
            <a:ext cx="14287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67625" y="5705475"/>
            <a:ext cx="10461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81013" y="5705475"/>
          <a:ext cx="10414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DRAW" r:id="rId9" imgW="5080680" imgH="3521520" progId="">
                  <p:embed/>
                </p:oleObj>
              </mc:Choice>
              <mc:Fallback>
                <p:oleObj name="CorelDRAW" r:id="rId9" imgW="5080680" imgH="35215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5705475"/>
                        <a:ext cx="1041400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8788"/>
            <a:ext cx="2467906" cy="40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lika 11">
            <a:extLst>
              <a:ext uri="{FF2B5EF4-FFF2-40B4-BE49-F238E27FC236}">
                <a16:creationId xmlns="" xmlns:a16="http://schemas.microsoft.com/office/drawing/2014/main" id="{15CC1927-353E-4A76-A128-997CEFAD8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240435"/>
            <a:ext cx="1599911" cy="45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smtClean="0"/>
              <a:t>What does it take?</a:t>
            </a:r>
          </a:p>
        </p:txBody>
      </p:sp>
      <p:sp>
        <p:nvSpPr>
          <p:cNvPr id="15362" name="Ograda vsebin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sl-SI" sz="2000" smtClean="0"/>
              <a:t>It takes to be an expert in both:</a:t>
            </a:r>
          </a:p>
          <a:p>
            <a:pPr lvl="1" indent="-285750">
              <a:buSzTx/>
              <a:buFontTx/>
              <a:buBlip>
                <a:blip r:embed="rId2"/>
              </a:buBlip>
            </a:pPr>
            <a:r>
              <a:rPr lang="sl-SI" sz="2000" smtClean="0"/>
              <a:t> </a:t>
            </a:r>
            <a:r>
              <a:rPr lang="sl-SI" sz="2000" b="1" smtClean="0"/>
              <a:t>professional field of the text </a:t>
            </a:r>
            <a:endParaRPr lang="sl-SI" sz="2000" smtClean="0"/>
          </a:p>
          <a:p>
            <a:pPr lvl="1" indent="-285750">
              <a:buSzTx/>
              <a:buFontTx/>
              <a:buBlip>
                <a:blip r:embed="rId2"/>
              </a:buBlip>
            </a:pPr>
            <a:r>
              <a:rPr lang="sl-SI" sz="2000" smtClean="0"/>
              <a:t> </a:t>
            </a:r>
            <a:r>
              <a:rPr lang="sl-SI" sz="2000" b="1" smtClean="0"/>
              <a:t>language connoisseur.</a:t>
            </a:r>
          </a:p>
          <a:p>
            <a:endParaRPr lang="sl-SI" sz="2000" b="1" smtClean="0"/>
          </a:p>
          <a:p>
            <a:r>
              <a:rPr lang="sl-SI" sz="2000" smtClean="0"/>
              <a:t>A good translator must know:</a:t>
            </a:r>
          </a:p>
          <a:p>
            <a:pPr lvl="1" indent="-285750">
              <a:buSzTx/>
              <a:buFontTx/>
              <a:buBlip>
                <a:blip r:embed="rId2"/>
              </a:buBlip>
            </a:pPr>
            <a:r>
              <a:rPr lang="sl-SI" sz="2000" b="1" smtClean="0"/>
              <a:t>basic concepts</a:t>
            </a:r>
            <a:r>
              <a:rPr lang="sl-SI" sz="2000" smtClean="0"/>
              <a:t> of the profession</a:t>
            </a:r>
          </a:p>
          <a:p>
            <a:pPr lvl="1" indent="-285750">
              <a:buSzTx/>
              <a:buFontTx/>
              <a:buBlip>
                <a:blip r:embed="rId2"/>
              </a:buBlip>
            </a:pPr>
            <a:r>
              <a:rPr lang="sl-SI" sz="2000" smtClean="0"/>
              <a:t>professional </a:t>
            </a:r>
            <a:r>
              <a:rPr lang="sl-SI" sz="2000" b="1" smtClean="0"/>
              <a:t>terminology</a:t>
            </a:r>
          </a:p>
          <a:p>
            <a:pPr lvl="1" indent="-285750">
              <a:buSzTx/>
              <a:buFontTx/>
              <a:buBlip>
                <a:blip r:embed="rId2"/>
              </a:buBlip>
            </a:pPr>
            <a:r>
              <a:rPr lang="sl-SI" sz="2000" smtClean="0"/>
              <a:t>the </a:t>
            </a:r>
            <a:r>
              <a:rPr lang="sl-SI" sz="2000" b="1" smtClean="0"/>
              <a:t>phenomena</a:t>
            </a:r>
            <a:r>
              <a:rPr lang="sl-SI" sz="2000" smtClean="0"/>
              <a:t> of the professional field</a:t>
            </a:r>
          </a:p>
          <a:p>
            <a:pPr lvl="1" indent="-285750">
              <a:buSzTx/>
              <a:buFontTx/>
              <a:buBlip>
                <a:blip r:embed="rId2"/>
              </a:buBlip>
            </a:pPr>
            <a:r>
              <a:rPr lang="sl-SI" sz="2000" smtClean="0"/>
              <a:t>the </a:t>
            </a:r>
            <a:r>
              <a:rPr lang="sl-SI" sz="2000" b="1" smtClean="0"/>
              <a:t>style</a:t>
            </a:r>
            <a:r>
              <a:rPr lang="sl-SI" sz="2000" smtClean="0"/>
              <a:t> in which a text is written</a:t>
            </a:r>
          </a:p>
          <a:p>
            <a:pPr lvl="1" indent="-285750">
              <a:buSzTx/>
              <a:buFontTx/>
              <a:buBlip>
                <a:blip r:embed="rId2"/>
              </a:buBlip>
            </a:pPr>
            <a:endParaRPr lang="sl-SI" sz="2000" smtClean="0"/>
          </a:p>
          <a:p>
            <a:pPr lvl="1" indent="-285750">
              <a:buSzTx/>
              <a:buFontTx/>
              <a:buNone/>
            </a:pPr>
            <a:endParaRPr lang="sl-SI" sz="1600" smtClean="0"/>
          </a:p>
          <a:p>
            <a:pPr lvl="1" indent="-285750">
              <a:buSzTx/>
              <a:buFontTx/>
              <a:buBlip>
                <a:blip r:embed="rId2"/>
              </a:buBlip>
            </a:pPr>
            <a:endParaRPr lang="sl-SI" sz="1600" smtClean="0"/>
          </a:p>
        </p:txBody>
      </p:sp>
      <p:sp>
        <p:nvSpPr>
          <p:cNvPr id="15365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sl-SI" sz="2800" smtClean="0"/>
          </a:p>
        </p:txBody>
      </p:sp>
      <p:sp>
        <p:nvSpPr>
          <p:cNvPr id="4" name="Pravokotnik 3"/>
          <p:cNvSpPr/>
          <p:nvPr/>
        </p:nvSpPr>
        <p:spPr>
          <a:xfrm>
            <a:off x="-107950" y="1520825"/>
            <a:ext cx="9251950" cy="107950"/>
          </a:xfrm>
          <a:prstGeom prst="rect">
            <a:avLst/>
          </a:prstGeom>
          <a:solidFill>
            <a:srgbClr val="9D9FA2"/>
          </a:solidFill>
          <a:ln>
            <a:solidFill>
              <a:srgbClr val="9D9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15367" name="Picture 7" descr="Rezultat iskanja slik za transl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636838"/>
            <a:ext cx="4392612" cy="2738437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547" y="6318499"/>
            <a:ext cx="2037628" cy="33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15CC1927-353E-4A76-A128-997CEFAD8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262" y="6269968"/>
            <a:ext cx="1599911" cy="45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15362" grpId="0"/>
      <p:bldP spid="153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Rezultat iskanja slik za become a good transla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797" y="525203"/>
            <a:ext cx="2037628" cy="33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5CC1927-353E-4A76-A128-997CEFAD8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1599911" cy="45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l-SI" sz="3200" b="1" smtClean="0"/>
              <a:t>I want to be a translator when I grow up!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/>
            <a:r>
              <a:rPr lang="sl-SI" sz="2400" smtClean="0"/>
              <a:t>No school can adequately “make” a good translator</a:t>
            </a:r>
          </a:p>
          <a:p>
            <a:pPr marL="609600" indent="-609600"/>
            <a:endParaRPr lang="sl-SI" sz="2400" smtClean="0"/>
          </a:p>
          <a:p>
            <a:pPr marL="609600" indent="-609600"/>
            <a:r>
              <a:rPr lang="sl-SI" sz="2400" smtClean="0"/>
              <a:t>Translator’s </a:t>
            </a:r>
            <a:r>
              <a:rPr lang="sl-SI" sz="2400" b="1" smtClean="0"/>
              <a:t>own effort</a:t>
            </a:r>
            <a:r>
              <a:rPr lang="sl-SI" sz="2400" smtClean="0"/>
              <a:t> to become expert</a:t>
            </a:r>
          </a:p>
          <a:p>
            <a:pPr marL="609600" indent="-609600"/>
            <a:endParaRPr lang="sl-SI" sz="2400" smtClean="0"/>
          </a:p>
          <a:p>
            <a:pPr marL="609600" indent="-609600"/>
            <a:r>
              <a:rPr lang="sl-SI" sz="2400" smtClean="0"/>
              <a:t>Get to know the </a:t>
            </a:r>
            <a:r>
              <a:rPr lang="sl-SI" sz="2400" b="1" smtClean="0"/>
              <a:t>field of expertise</a:t>
            </a:r>
          </a:p>
          <a:p>
            <a:pPr marL="609600" indent="-609600"/>
            <a:endParaRPr lang="sl-SI" sz="2400" b="1" smtClean="0"/>
          </a:p>
          <a:p>
            <a:pPr marL="609600" indent="-609600"/>
            <a:r>
              <a:rPr lang="sl-SI" sz="2400" b="1" smtClean="0"/>
              <a:t>Professional investigation</a:t>
            </a:r>
            <a:r>
              <a:rPr lang="sl-SI" sz="2400" smtClean="0"/>
              <a:t> into field of expertise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365875"/>
            <a:ext cx="2037628" cy="33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15CC1927-353E-4A76-A128-997CEFAD8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971" y="6317344"/>
            <a:ext cx="1599911" cy="45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l-SI" sz="3200" b="1" smtClean="0"/>
              <a:t>Translation corpuses</a:t>
            </a:r>
            <a:br>
              <a:rPr lang="sl-SI" sz="3200" b="1" smtClean="0"/>
            </a:br>
            <a:r>
              <a:rPr lang="sl-SI" sz="3200" b="1" smtClean="0"/>
              <a:t>(or: </a:t>
            </a:r>
            <a:r>
              <a:rPr lang="sl-SI" sz="3200" b="1" i="1" smtClean="0"/>
              <a:t>Where can I find this word??)</a:t>
            </a:r>
            <a:endParaRPr lang="sl-SI" sz="3200" b="1" smtClean="0"/>
          </a:p>
        </p:txBody>
      </p:sp>
      <p:sp>
        <p:nvSpPr>
          <p:cNvPr id="25606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sl-SI" sz="2800" smtClean="0"/>
          </a:p>
        </p:txBody>
      </p:sp>
      <p:sp>
        <p:nvSpPr>
          <p:cNvPr id="25607" name="Rectangle 7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sl-SI" sz="2400" smtClean="0"/>
              <a:t>Evroterm</a:t>
            </a:r>
          </a:p>
          <a:p>
            <a:r>
              <a:rPr lang="sl-SI" sz="2400" smtClean="0"/>
              <a:t>Eurlex</a:t>
            </a:r>
          </a:p>
          <a:p>
            <a:r>
              <a:rPr lang="sl-SI" sz="2400" smtClean="0"/>
              <a:t>Evrokorpus</a:t>
            </a:r>
          </a:p>
          <a:p>
            <a:r>
              <a:rPr lang="sl-SI" sz="2400" smtClean="0"/>
              <a:t>PONS</a:t>
            </a:r>
          </a:p>
          <a:p>
            <a:r>
              <a:rPr lang="sl-SI" sz="2400" smtClean="0"/>
              <a:t>Trojezični strojniški slovar</a:t>
            </a:r>
          </a:p>
        </p:txBody>
      </p:sp>
      <p:pic>
        <p:nvPicPr>
          <p:cNvPr id="25613" name="Picture 13" descr="Povezana sl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133600"/>
            <a:ext cx="2190750" cy="374332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589" y="6442812"/>
            <a:ext cx="2037628" cy="33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15CC1927-353E-4A76-A128-997CEFAD8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326" y="6355462"/>
            <a:ext cx="1599911" cy="45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 descr="Rezultat iskanja slik za evroter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3933825"/>
            <a:ext cx="4552950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1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27659" name="Rectangle 11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sl-SI" sz="2800" smtClean="0"/>
          </a:p>
        </p:txBody>
      </p:sp>
      <p:sp>
        <p:nvSpPr>
          <p:cNvPr id="27660" name="Rectangle 12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sl-SI" sz="2800" smtClean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408738"/>
            <a:ext cx="2037628" cy="33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15CC1927-353E-4A76-A128-997CEFAD8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979" y="6360207"/>
            <a:ext cx="1599911" cy="45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6" descr="Rezultat iskanja slik za translation jok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624" y="1210519"/>
            <a:ext cx="6264275" cy="491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/>
      <p:bldP spid="27659" grpId="0" build="p"/>
      <p:bldP spid="27660" grpId="0" build="p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110</Words>
  <Application>Microsoft Office PowerPoint</Application>
  <PresentationFormat>Diaprojekcija na zaslonu (4:3)</PresentationFormat>
  <Paragraphs>30</Paragraphs>
  <Slides>6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Officeova tema</vt:lpstr>
      <vt:lpstr>CorelDRAW</vt:lpstr>
      <vt:lpstr>TRANSLATING PROFESSIONAL  TERMINOLOGY AND TEXTS</vt:lpstr>
      <vt:lpstr>What does it take?</vt:lpstr>
      <vt:lpstr>PowerPointova predstavitev</vt:lpstr>
      <vt:lpstr>I want to be a translator when I grow up!</vt:lpstr>
      <vt:lpstr>Translation corpuses (or: Where can I find this word??)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HP</dc:creator>
  <cp:lastModifiedBy>Petra Flerin</cp:lastModifiedBy>
  <cp:revision>55</cp:revision>
  <dcterms:created xsi:type="dcterms:W3CDTF">2013-03-24T18:40:08Z</dcterms:created>
  <dcterms:modified xsi:type="dcterms:W3CDTF">2017-10-25T13:24:17Z</dcterms:modified>
</cp:coreProperties>
</file>